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3.svg" ContentType="image/svg+xml"/>
  <Override PartName="/ppt/media/image75.svg" ContentType="image/svg+xml"/>
  <Override PartName="/ppt/media/image7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4"/>
  </p:notesMasterIdLst>
  <p:handoutMasterIdLst>
    <p:handoutMasterId r:id="rId45"/>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283" r:id="rId19"/>
    <p:sldId id="10168" r:id="rId20"/>
    <p:sldId id="10170" r:id="rId21"/>
    <p:sldId id="391" r:id="rId22"/>
    <p:sldId id="286" r:id="rId23"/>
    <p:sldId id="293" r:id="rId24"/>
    <p:sldId id="289" r:id="rId25"/>
    <p:sldId id="10171" r:id="rId26"/>
    <p:sldId id="9697" r:id="rId27"/>
    <p:sldId id="9698" r:id="rId28"/>
    <p:sldId id="10164" r:id="rId29"/>
    <p:sldId id="10165" r:id="rId30"/>
    <p:sldId id="437" r:id="rId31"/>
    <p:sldId id="9458" r:id="rId32"/>
    <p:sldId id="10312" r:id="rId33"/>
    <p:sldId id="446" r:id="rId34"/>
    <p:sldId id="447" r:id="rId35"/>
    <p:sldId id="448" r:id="rId36"/>
    <p:sldId id="10201" r:id="rId37"/>
    <p:sldId id="9495" r:id="rId38"/>
    <p:sldId id="582" r:id="rId39"/>
    <p:sldId id="583" r:id="rId40"/>
    <p:sldId id="10167" r:id="rId41"/>
    <p:sldId id="584" r:id="rId42"/>
    <p:sldId id="48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283"/>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249" autoAdjust="0"/>
  </p:normalViewPr>
  <p:slideViewPr>
    <p:cSldViewPr snapToGrid="0">
      <p:cViewPr>
        <p:scale>
          <a:sx n="55" d="100"/>
          <a:sy n="55" d="100"/>
        </p:scale>
        <p:origin x="1742" y="701"/>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notesMaster" Target="notesMasters/notesMaster1.xml"/><Relationship Id="rId45" Type="http://schemas.openxmlformats.org/officeDocument/2006/relationships/handoutMaster" Target="handoutMasters/handoutMaster1.xml"/><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41</c:v>
                </c:pt>
                <c:pt idx="1">
                  <c:v>41</c:v>
                </c:pt>
                <c:pt idx="2">
                  <c:v>42</c:v>
                </c:pt>
                <c:pt idx="3">
                  <c:v>43</c:v>
                </c:pt>
                <c:pt idx="4">
                  <c:v>40</c:v>
                </c:pt>
                <c:pt idx="5">
                  <c:v>41</c:v>
                </c:pt>
                <c:pt idx="6">
                  <c:v>42</c:v>
                </c:pt>
                <c:pt idx="7">
                  <c:v>44</c:v>
                </c:pt>
                <c:pt idx="8">
                  <c:v>44</c:v>
                </c:pt>
                <c:pt idx="9">
                  <c:v>50</c:v>
                </c:pt>
                <c:pt idx="10">
                  <c:v>43</c:v>
                </c:pt>
                <c:pt idx="11">
                  <c:v>40</c:v>
                </c:pt>
                <c:pt idx="12">
                  <c:v>44</c:v>
                </c:pt>
                <c:pt idx="13">
                  <c:v>44</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29</c:v>
                </c:pt>
                <c:pt idx="1">
                  <c:v>27</c:v>
                </c:pt>
                <c:pt idx="2">
                  <c:v>35</c:v>
                </c:pt>
                <c:pt idx="3">
                  <c:v>29</c:v>
                </c:pt>
                <c:pt idx="4">
                  <c:v>31</c:v>
                </c:pt>
                <c:pt idx="5">
                  <c:v>30</c:v>
                </c:pt>
                <c:pt idx="6">
                  <c:v>34</c:v>
                </c:pt>
                <c:pt idx="7">
                  <c:v>30</c:v>
                </c:pt>
                <c:pt idx="8">
                  <c:v>26</c:v>
                </c:pt>
                <c:pt idx="9">
                  <c:v>32</c:v>
                </c:pt>
                <c:pt idx="10">
                  <c:v>32</c:v>
                </c:pt>
                <c:pt idx="11">
                  <c:v>32</c:v>
                </c:pt>
                <c:pt idx="12">
                  <c:v>31</c:v>
                </c:pt>
                <c:pt idx="13">
                  <c:v>25</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47</c:v>
                </c:pt>
                <c:pt idx="1">
                  <c:v>49</c:v>
                </c:pt>
                <c:pt idx="2">
                  <c:v>44</c:v>
                </c:pt>
                <c:pt idx="3">
                  <c:v>47</c:v>
                </c:pt>
                <c:pt idx="4">
                  <c:v>42</c:v>
                </c:pt>
                <c:pt idx="5">
                  <c:v>42</c:v>
                </c:pt>
                <c:pt idx="6">
                  <c:v>40</c:v>
                </c:pt>
                <c:pt idx="7">
                  <c:v>50</c:v>
                </c:pt>
                <c:pt idx="8">
                  <c:v>45</c:v>
                </c:pt>
                <c:pt idx="9">
                  <c:v>41</c:v>
                </c:pt>
                <c:pt idx="10">
                  <c:v>47</c:v>
                </c:pt>
                <c:pt idx="11">
                  <c:v>40</c:v>
                </c:pt>
                <c:pt idx="12">
                  <c:v>49</c:v>
                </c:pt>
                <c:pt idx="13">
                  <c:v>40</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27</c:v>
                </c:pt>
                <c:pt idx="1">
                  <c:v>25</c:v>
                </c:pt>
                <c:pt idx="2">
                  <c:v>35</c:v>
                </c:pt>
                <c:pt idx="3">
                  <c:v>34</c:v>
                </c:pt>
                <c:pt idx="4">
                  <c:v>30</c:v>
                </c:pt>
                <c:pt idx="5">
                  <c:v>33</c:v>
                </c:pt>
                <c:pt idx="6">
                  <c:v>27</c:v>
                </c:pt>
                <c:pt idx="7">
                  <c:v>35</c:v>
                </c:pt>
                <c:pt idx="8">
                  <c:v>27</c:v>
                </c:pt>
                <c:pt idx="9">
                  <c:v>26</c:v>
                </c:pt>
                <c:pt idx="10">
                  <c:v>27</c:v>
                </c:pt>
                <c:pt idx="11">
                  <c:v>35</c:v>
                </c:pt>
                <c:pt idx="12">
                  <c:v>35</c:v>
                </c:pt>
                <c:pt idx="13">
                  <c:v>29</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47</c:v>
                </c:pt>
                <c:pt idx="1">
                  <c:v>49</c:v>
                </c:pt>
                <c:pt idx="2">
                  <c:v>45</c:v>
                </c:pt>
                <c:pt idx="3">
                  <c:v>46</c:v>
                </c:pt>
                <c:pt idx="4">
                  <c:v>48</c:v>
                </c:pt>
                <c:pt idx="5">
                  <c:v>42</c:v>
                </c:pt>
                <c:pt idx="6">
                  <c:v>46</c:v>
                </c:pt>
                <c:pt idx="7">
                  <c:v>47</c:v>
                </c:pt>
                <c:pt idx="8">
                  <c:v>48</c:v>
                </c:pt>
                <c:pt idx="9">
                  <c:v>41</c:v>
                </c:pt>
                <c:pt idx="10">
                  <c:v>49</c:v>
                </c:pt>
                <c:pt idx="11">
                  <c:v>41</c:v>
                </c:pt>
                <c:pt idx="12">
                  <c:v>45</c:v>
                </c:pt>
                <c:pt idx="13">
                  <c:v>46</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32</c:v>
                </c:pt>
                <c:pt idx="1">
                  <c:v>31</c:v>
                </c:pt>
                <c:pt idx="2">
                  <c:v>28</c:v>
                </c:pt>
                <c:pt idx="3">
                  <c:v>31</c:v>
                </c:pt>
                <c:pt idx="4">
                  <c:v>34</c:v>
                </c:pt>
                <c:pt idx="5">
                  <c:v>34</c:v>
                </c:pt>
                <c:pt idx="6">
                  <c:v>26</c:v>
                </c:pt>
                <c:pt idx="7">
                  <c:v>29</c:v>
                </c:pt>
                <c:pt idx="8">
                  <c:v>30</c:v>
                </c:pt>
                <c:pt idx="9">
                  <c:v>25</c:v>
                </c:pt>
                <c:pt idx="10">
                  <c:v>25</c:v>
                </c:pt>
                <c:pt idx="11">
                  <c:v>27</c:v>
                </c:pt>
                <c:pt idx="12">
                  <c:v>26</c:v>
                </c:pt>
                <c:pt idx="13">
                  <c:v>26</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c:v>
                </c:pt>
                <c:pt idx="1">
                  <c:v>383.29</c:v>
                </c:pt>
                <c:pt idx="2">
                  <c:v>381.62</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31-07-2025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31-07-2025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 Id="rId3" Type="http://schemas.openxmlformats.org/officeDocument/2006/relationships/image" Target="../media/image30.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microsoft.com/office/2007/relationships/hdphoto" Target="../media/hdphoto6.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7.png"/><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 Id="rId4" Type="http://schemas.microsoft.com/office/2007/relationships/hdphoto" Target="../media/hdphoto8.wdp"/><Relationship Id="rId5" Type="http://schemas.openxmlformats.org/officeDocument/2006/relationships/image" Target="../media/image40.png"/><Relationship Id="rId6"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 Id="rId3" Type="http://schemas.microsoft.com/office/2007/relationships/hdphoto" Target="../media/hdphoto10.wdp"/><Relationship Id="rId4" Type="http://schemas.openxmlformats.org/officeDocument/2006/relationships/image" Target="../media/image48.png"/><Relationship Id="rId5" Type="http://schemas.microsoft.com/office/2007/relationships/hdphoto" Target="../media/hdphoto11.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6.png"/><Relationship Id="rId4" Type="http://schemas.microsoft.com/office/2007/relationships/hdphoto" Target="../media/hdphoto9.wdp"/><Relationship Id="rId5"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4.png"/><Relationship Id="rId3" Type="http://schemas.microsoft.com/office/2007/relationships/hdphoto" Target="../media/hdphoto12.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5.png"/><Relationship Id="rId4" Type="http://schemas.microsoft.com/office/2007/relationships/hdphoto" Target="../media/hdphoto13.wdp"/><Relationship Id="rId5"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microsoft.com/office/2007/relationships/hdphoto" Target="../media/hdphoto1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microsoft.com/office/2007/relationships/hdphoto" Target="../media/hdphoto15.wdp"/><Relationship Id="rId4" Type="http://schemas.openxmlformats.org/officeDocument/2006/relationships/image" Target="../media/image4.png"/><Relationship Id="rId5" Type="http://schemas.openxmlformats.org/officeDocument/2006/relationships/image" Target="../media/image58.png"/><Relationship Id="rId6" Type="http://schemas.openxmlformats.org/officeDocument/2006/relationships/image" Target="../media/image59.GIF"/><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microsoft.com/office/2007/relationships/hdphoto" Target="../media/hdphoto16.wdp"/><Relationship Id="rId11" Type="http://schemas.openxmlformats.org/officeDocument/2006/relationships/image" Target="../media/image63.png"/><Relationship Id="rId12" Type="http://schemas.microsoft.com/office/2007/relationships/hdphoto" Target="../media/hdphoto17.wdp"/><Relationship Id="rId13" Type="http://schemas.openxmlformats.org/officeDocument/2006/relationships/image" Target="../media/image64.png"/><Relationship Id="rId14" Type="http://schemas.microsoft.com/office/2007/relationships/hdphoto" Target="../media/hdphoto18.wdp"/><Relationship Id="rId15" Type="http://schemas.openxmlformats.org/officeDocument/2006/relationships/image" Target="../media/image65.png"/><Relationship Id="rId16"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 Id="rId3"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9.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70.png"/><Relationship Id="rId7" Type="http://schemas.openxmlformats.org/officeDocument/2006/relationships/hyperlink" Target="https://www.facebook.com/STI4SDG/" TargetMode="External"/><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svg"/><Relationship Id="rId11" Type="http://schemas.openxmlformats.org/officeDocument/2006/relationships/image" Target="../media/image74.png"/><Relationship Id="rId12" Type="http://schemas.openxmlformats.org/officeDocument/2006/relationships/image" Target="../media/image75.svg"/><Relationship Id="rId13" Type="http://schemas.openxmlformats.org/officeDocument/2006/relationships/image" Target="../media/image76.png"/><Relationship Id="rId14" Type="http://schemas.openxmlformats.org/officeDocument/2006/relationships/image" Target="../media/image77.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Technology: Machine Learning, Natural Language Processing (Speech Recognition, Text Analytics)
By Application: Healthcare, Finance, Automotive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TOY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Toy Industry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International Journal of Marketing Studies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International Council of Toy Industries</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Consumer Research</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American Specialty Toy Retailing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Retailing</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European Toy Industry Confederation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Business Research</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Japan Toy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Product Innovation Management</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658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Toy Market is poised for substantial growth from 2019 to 2032. The market, already robust, is estimated to expand at a Compound Annual Growth Rate (CAGR) of 6.3% during this period. This suggests a significant rise from its recorded valuation in 2018. Key factors such as emerging economies, increasing disposable income, and rising consumer awareness about online shopping are expected to fuel market growth. By 2032, the market is projected to cross an impressive USD 120 billion threshold in terms of revenue. Notably, North America and Europe hold substantial market shares due to higher consumer spending, however, the Asia-Pacific region is anticipated to exhibit the fastest growth due to a burgeoning middle class and rapid urbanization.</a:t>
            </a:r>
            <a:r>
              <a:rPr kumimoji="0" lang="en-US" sz="9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43088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78573"/>
            <a:ext cx="5141686" cy="261610"/>
          </a:xfrm>
          <a:prstGeom prst="rect">
            <a:avLst/>
          </a:prstGeom>
          <a:noFill/>
        </p:spPr>
        <p:txBody>
          <a:bodyPr wrap="square">
            <a:spAutoFit/>
          </a:bodyPr>
          <a:lstStyle/>
          <a:p>
            <a:r>
              <a:rPr lang="en-US" sz="1100" b="1" dirty="0">
                <a:solidFill>
                  <a:schemeClr val="bg1"/>
                </a:solidFill>
              </a:rPr>
              <a:t>FIGURE 01. Global Toy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a:extLst>
              <a:ext uri="{FF2B5EF4-FFF2-40B4-BE49-F238E27FC236}">
                <a16:creationId xmlns:a16="http://schemas.microsoft.com/office/drawing/2014/main" id="{DDFF9EB4-CE44-4986-6953-2FAF0A315950}"/>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04065" y="4980052"/>
            <a:ext cx="5725324" cy="1448002"/>
          </a:xfrm>
          <a:prstGeom prst="rect">
            <a:avLst/>
          </a:prstGeom>
        </p:spPr>
      </p:pic>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232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23</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2724029"/>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Technological Advancements: The global toy market is buoyed significantly by technological advancements. These include the development of smart toys integrated with advanced technologies such as augmented reality, artificial intelligence, and Internet of Things. Essentially, these toys can interact with their environment, creating a versatile and immersive play experience for children. Tech-based toys also provide educational value, aiding in cognitive development through interactive learning and problem-solving exercises. The continuous evolution and integration of technology is an influential market enabler for the global toy industry.
Changing Consumer Preferences: Changing consumer preferences also serve as a significant enabler for the growth of the global toy market. Consumers, particularly parents and guardians, are now more inclined towards toys that offer some form of educational or developmental benefit, leading to an increase in demand for STEM-based toys. Furthermore, the growing emphasis on sustainability and eco-friendliness has also given rise to a market for toys made from sustainable or recycled materials. Influenced by these shifting consumer trends, manufacturers are innovating their product lines to cater to these emerging preferences, propelling market growth.</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6" name="TextBox 5">
            <a:extLst>
              <a:ext uri="{FF2B5EF4-FFF2-40B4-BE49-F238E27FC236}">
                <a16:creationId xmlns:a16="http://schemas.microsoft.com/office/drawing/2014/main" id="{7BAA96CD-19E6-155E-7C32-577DF97EF73C}"/>
              </a:ext>
            </a:extLst>
          </p:cNvPr>
          <p:cNvSpPr txBox="1"/>
          <p:nvPr/>
        </p:nvSpPr>
        <p:spPr>
          <a:xfrm>
            <a:off x="8382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SUPPLY SIDE TRENDS</a:t>
            </a:r>
          </a:p>
        </p:txBody>
      </p:sp>
      <p:sp>
        <p:nvSpPr>
          <p:cNvPr id="10" name="TextBox 9">
            <a:extLst>
              <a:ext uri="{FF2B5EF4-FFF2-40B4-BE49-F238E27FC236}">
                <a16:creationId xmlns:a16="http://schemas.microsoft.com/office/drawing/2014/main" id="{B07D0FC6-D7BD-6117-36CD-D7E08E69CFF4}"/>
              </a:ext>
            </a:extLst>
          </p:cNvPr>
          <p:cNvSpPr txBox="1"/>
          <p:nvPr/>
        </p:nvSpPr>
        <p:spPr>
          <a:xfrm>
            <a:off x="59987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DEMAND SIDE TRENDS</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rPr lang="en-US" sz="1100" b="1" i="0" u="none" strike="noStrike" baseline="0" dirty="0">
                <a:solidFill>
                  <a:schemeClr val="tx1">
                    <a:lumMod val="75000"/>
                    <a:lumOff val="25000"/>
                  </a:schemeClr>
                </a:solidFill>
                <a:latin typeface="+mj-lt"/>
              </a:rPr>
              <a:t>Global Toy Market</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25500"/>
            <a:ext cx="5663512" cy="3033605"/>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838799" y="1443168"/>
            <a:ext cx="4386818" cy="2104023"/>
          </a:xfrm>
          <a:prstGeom prst="rect">
            <a:avLst/>
          </a:prstGeom>
        </p:spPr>
      </p:pic>
      <p:pic>
        <p:nvPicPr>
          <p:cNvPr id="14" name="Picture 13">
            <a:extLst>
              <a:ext uri="{FF2B5EF4-FFF2-40B4-BE49-F238E27FC236}">
                <a16:creationId xmlns:a16="http://schemas.microsoft.com/office/drawing/2014/main" id="{E9D41F10-DBDD-09ED-9B27-A80F116813CF}"/>
              </a:ext>
            </a:extLst>
          </p:cNvPr>
          <p:cNvPicPr>
            <a:picLocks noChangeAspect="1"/>
          </p:cNvPicPr>
          <p:nvPr/>
        </p:nvPicPr>
        <p:blipFill>
          <a:blip r:embed="rId4" cstate="print"/>
          <a:stretch>
            <a:fillRect/>
          </a:stretch>
        </p:blipFill>
        <p:spPr>
          <a:xfrm>
            <a:off x="952500" y="4181543"/>
            <a:ext cx="4159416" cy="2104023"/>
          </a:xfrm>
          <a:prstGeom prst="rect">
            <a:avLst/>
          </a:prstGeom>
        </p:spPr>
      </p:pic>
      <p:pic>
        <p:nvPicPr>
          <p:cNvPr id="15" name="Picture 14">
            <a:extLst>
              <a:ext uri="{FF2B5EF4-FFF2-40B4-BE49-F238E27FC236}">
                <a16:creationId xmlns:a16="http://schemas.microsoft.com/office/drawing/2014/main" id="{068E95DD-CF2A-9E0D-0192-BFD3FFDC4676}"/>
              </a:ext>
            </a:extLst>
          </p:cNvPr>
          <p:cNvPicPr>
            <a:picLocks noChangeAspect="1"/>
          </p:cNvPicPr>
          <p:nvPr/>
        </p:nvPicPr>
        <p:blipFill>
          <a:blip r:embed="rId5" cstate="print"/>
          <a:stretch>
            <a:fillRect/>
          </a:stretch>
        </p:blipFill>
        <p:spPr>
          <a:xfrm>
            <a:off x="6120243" y="4181543"/>
            <a:ext cx="4191836" cy="2081329"/>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5580004" y="2851228"/>
            <a:ext cx="1453421" cy="488211"/>
          </a:xfrm>
          <a:prstGeom prst="rect">
            <a:avLst/>
          </a:prstGeom>
          <a:solidFill>
            <a:srgbClr val="FFFFFF"/>
          </a:solidFill>
        </p:spPr>
        <p:txBody>
          <a:bodyPr wrap="square" anchor="ctr">
            <a:spAutoFit/>
          </a:bodyPr>
          <a:lstStyle/>
          <a:p>
            <a:pPr algn="ctr">
              <a:lnSpc>
                <a:spcPct val="150000"/>
              </a:lnSpc>
            </a:pPr>
            <a:r>
              <a:rPr lang="en-US" sz="900" spc="-20" dirty="0">
                <a:solidFill>
                  <a:srgbClr val="292827"/>
                </a:solidFill>
                <a:ea typeface="Cambria" panose="02040503050406030204" pitchFamily="18" charset="0"/>
                <a:cs typeface="Poppins" panose="00000500000000000000" pitchFamily="2" charset="0"/>
              </a:rPr>
              <a:t>Global Toy Market,2024 </a:t>
            </a:r>
            <a:r>
              <a:rPr lang="en-US" sz="900" kern="1200" spc="-20" dirty="0">
                <a:solidFill>
                  <a:srgbClr val="292827"/>
                </a:solidFill>
                <a:ea typeface="Cambria" panose="02040503050406030204" pitchFamily="18" charset="0"/>
                <a:cs typeface="Poppins" panose="00000500000000000000" pitchFamily="2" charset="0"/>
              </a:rPr>
              <a:t/>
            </a:r>
          </a:p>
          <a:p>
            <a:pPr algn="ctr">
              <a:lnSpc>
                <a:spcPct val="150000"/>
              </a:lnSpc>
            </a:pPr>
            <a:r>
              <a:rPr lang="en-US" sz="900" b="1" i="0" u="none" strike="noStrike" baseline="0" dirty="0">
                <a:solidFill>
                  <a:schemeClr val="tx1"/>
                </a:solidFill>
              </a:rPr>
              <a:t>232 Million</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7017478" y="2851228"/>
            <a:ext cx="1453421" cy="488211"/>
          </a:xfrm>
          <a:prstGeom prst="rect">
            <a:avLst/>
          </a:prstGeom>
          <a:solidFill>
            <a:srgbClr val="FFFFFF"/>
          </a:solidFill>
        </p:spPr>
        <p:txBody>
          <a:bodyPr wrap="square" anchor="ctr">
            <a:spAutoFit/>
          </a:bodyPr>
          <a:lstStyle/>
          <a:p>
            <a:pPr algn="ctr">
              <a:lnSpc>
                <a:spcPct val="150000"/>
              </a:lnSpc>
            </a:pPr>
            <a:r>
              <a:rPr lang="en-US" sz="900" kern="1200" spc="-20" dirty="0">
                <a:solidFill>
                  <a:srgbClr val="292827"/>
                </a:solidFill>
                <a:ea typeface="Cambria" panose="02040503050406030204" pitchFamily="18" charset="0"/>
                <a:cs typeface="Poppins" panose="00000500000000000000" pitchFamily="2" charset="0"/>
              </a:rPr>
              <a:t>Global Toy Market,2032 </a:t>
            </a:r>
          </a:p>
          <a:p>
            <a:pPr algn="ctr">
              <a:lnSpc>
                <a:spcPct val="150000"/>
              </a:lnSpc>
            </a:pPr>
            <a:r>
              <a:rPr lang="en-US" sz="900" b="1" i="0" u="none" strike="noStrike" baseline="0" dirty="0">
                <a:solidFill>
                  <a:schemeClr val="tx1"/>
                </a:solidFill>
              </a:rPr>
              <a:t>23 Million</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6"/>
          <a:stretch>
            <a:fillRect/>
          </a:stretch>
        </p:blipFill>
        <p:spPr>
          <a:xfrm>
            <a:off x="7873396" y="1443168"/>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1" y="1729267"/>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420852"/>
            <a:ext cx="7321550" cy="1500187"/>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206069"/>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0062E8-233C-7D2C-72C1-2482A4901ED9}"/>
              </a:ext>
            </a:extLst>
          </p:cNvPr>
          <p:cNvSpPr txBox="1"/>
          <p:nvPr/>
        </p:nvSpPr>
        <p:spPr>
          <a:xfrm>
            <a:off x="400050" y="2250641"/>
            <a:ext cx="4743450" cy="1891928"/>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Drivers &amp; Challenges</a:t>
            </a:r>
          </a:p>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Attractiveness - Porters Five Analysis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New Entrants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Suppliers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Buyers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Substitute</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Intensity of Competitive Rivalry</a:t>
            </a:r>
            <a:endParaRPr lang="en-IN" sz="1200" dirty="0"/>
          </a:p>
        </p:txBody>
      </p:sp>
      <p:sp>
        <p:nvSpPr>
          <p:cNvPr id="9" name="TextBox 8">
            <a:extLst>
              <a:ext uri="{FF2B5EF4-FFF2-40B4-BE49-F238E27FC236}">
                <a16:creationId xmlns:a16="http://schemas.microsoft.com/office/drawing/2014/main" id="{F454D972-9733-82BD-7B66-E55DF10501F4}"/>
              </a:ext>
            </a:extLst>
          </p:cNvPr>
          <p:cNvSpPr txBox="1"/>
          <p:nvPr/>
        </p:nvSpPr>
        <p:spPr>
          <a:xfrm>
            <a:off x="400050" y="4740561"/>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715982048"/>
              </p:ext>
            </p:extLst>
          </p:nvPr>
        </p:nvGraphicFramePr>
        <p:xfrm>
          <a:off x="333828" y="914400"/>
          <a:ext cx="11494377" cy="301155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549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The Expanding Global Industry As A Key Driver For Global Toy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576062">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expansion and advancement of the technology industry have significantly boosted the global toy market. Emerging technologies such as artificial intelligence (AI), AR (Augmented Reality) and VR (Virtual Reality) have revolutionized traditional toys, introducing interactive and smart toys that provide both educational and entertainment value. This adaptation of advanced technology in toy development has attracted a broader consumer base, which includes tech-savvy parents and digital natives children, thereby driving market growth.
The vast reach of the internet and proliferation of smartphones and tablets is another critical factor contributing to the expansion of the toy market. Various educational apps, video games, and online puzzles available on these digital platforms have given a new direction to the toy industry. Also, the increasing trend of online shopping enables manufacturers to reach global consumers, providing a wider choice of toys. As such, the interplay of technology and online platforms has become a key driver for the growth of the global toy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3581401"/>
            <a:ext cx="11522439" cy="2829340"/>
          </a:xfrm>
          <a:prstGeom prst="rect">
            <a:avLst/>
          </a:prstGeom>
        </p:spPr>
      </p:pic>
    </p:spTree>
    <p:extLst>
      <p:ext uri="{BB962C8B-B14F-4D97-AF65-F5344CB8AC3E}">
        <p14:creationId xmlns:p14="http://schemas.microsoft.com/office/powerpoint/2010/main" val="299983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625418359"/>
              </p:ext>
            </p:extLst>
          </p:nvPr>
        </p:nvGraphicFramePr>
        <p:xfrm>
          <a:off x="311603" y="914953"/>
          <a:ext cx="11494377" cy="26395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46708">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High Initial Investment And Setup Costs Are Posing Challenge To The Growth Of The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192862">
                <a:tc>
                  <a:txBody>
                    <a:bodyPr/>
                    <a:lstStyle/>
                    <a:p>
                      <a:pPr marL="174625" marR="0" lvl="0" indent="-174625" algn="just" defTabSz="914400" rtl="0" eaLnBrk="1" fontAlgn="auto" latinLnBrk="0" hangingPunct="1">
                        <a:lnSpc>
                          <a:spcPct val="150000"/>
                        </a:lnSpc>
                        <a:spcBef>
                          <a:spcPts val="2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global toy market's growth is experiencing a significant impedance from the high initial investment required to start a toy manufacturing business. From purchasing advanced equipment, developing safe and innovative designs, to using quality materials for production, it all incurs a significant investment. Additionally, toy manufacturers have to abide by stringent safety regulations, which adds to the setup expense. The high entry barriers posed by the initial costs are dissuading potential entrants, limiting the growth of the market.
The setup costs in the global toy industry are not limited to the production process alone. Establishing a significant presence in the market also necessitates extensive marketing, research and development, and regulatory compliance. Given that many of these costs are upfront and essential for a business to commence, they pose additional financial challenges to businesses. Furthermore, emerging market players often face financial constraints, which further hinders their capacity to conform to these high costs. This has resulted in slow growth and limited diversification within the global toy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CE9BB153-E78F-42D3-8D3C-D4810B928E2D}"/>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11603" y="3554522"/>
            <a:ext cx="11494377" cy="2876095"/>
          </a:xfrm>
          <a:prstGeom prst="rect">
            <a:avLst/>
          </a:prstGeom>
        </p:spPr>
      </p:pic>
    </p:spTree>
    <p:extLst>
      <p:ext uri="{BB962C8B-B14F-4D97-AF65-F5344CB8AC3E}">
        <p14:creationId xmlns:p14="http://schemas.microsoft.com/office/powerpoint/2010/main" val="258905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TECHNOLOGY</a:t>
            </a:r>
          </a:p>
        </p:txBody>
      </p:sp>
      <p:sp>
        <p:nvSpPr>
          <p:cNvPr id="51" name="Rectangle 50"/>
          <p:cNvSpPr/>
          <p:nvPr/>
        </p:nvSpPr>
        <p:spPr>
          <a:xfrm>
            <a:off x="457200" y="2103120"/>
            <a:ext cx="554736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Machine Learning</a:t>
            </a:r>
          </a:p>
          <a:p>
            <a:pPr algn="l" marL="190500" indent="-190500">
              <a:marL val="635000"/>
              <a:indent val="-241300"/>
              <a:buChar char="○"/>
              <a:buFont typeface="Symbol"/>
              <a:buClr>
                <a:srgbClr val="000000"/>
              </a:buClr>
              <a:spcAft>
                <a:spcPts val="600"/>
              </a:spcAft>
              <a:lnSpc>
                <a:spcPts val="1800"/>
              </a:lnSpc>
            </a:pPr>
            <a:r>
              <a:rPr sz="1000">
                <a:solidFill>
                  <a:srgbClr val="000000"/>
                </a:solidFill>
              </a:rPr>
              <a:t>Natural Language Processing</a:t>
            </a:r>
          </a:p>
        </p:txBody>
      </p:sp>
      <p:sp>
        <p:nvSpPr>
          <p:cNvPr id="52" name="Rounded Rectangle 51"/>
          <p:cNvSpPr/>
          <p:nvPr/>
        </p:nvSpPr>
        <p:spPr>
          <a:xfrm>
            <a:off x="618744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3" name="Rectangle 52"/>
          <p:cNvSpPr/>
          <p:nvPr/>
        </p:nvSpPr>
        <p:spPr>
          <a:xfrm>
            <a:off x="6187440" y="2103120"/>
            <a:ext cx="5547360"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Healthcare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Finance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Automotive</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130342" y="2361963"/>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D3A750-A7D4-D03A-9E6E-67E677CD3B37}"/>
              </a:ext>
            </a:extLst>
          </p:cNvPr>
          <p:cNvSpPr txBox="1"/>
          <p:nvPr/>
        </p:nvSpPr>
        <p:spPr>
          <a:xfrm>
            <a:off x="-26780" y="2908024"/>
            <a:ext cx="3655805" cy="1854354"/>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Top Investment and White Space Opportunities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Ecosystem Mapping</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Technological Advancements, Benefits, &amp; Impacts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Attractiveness Index, 2024</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PESTEL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Macro-Economic Indicators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Pricing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BDCE15B-F590-8029-907F-22E8F9B3EA34}"/>
              </a:ext>
            </a:extLst>
          </p:cNvPr>
          <p:cNvSpPr txBox="1"/>
          <p:nvPr/>
        </p:nvSpPr>
        <p:spPr>
          <a:xfrm>
            <a:off x="3116470" y="3107514"/>
            <a:ext cx="3655805" cy="1066959"/>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Regulatory Landscape</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Key Success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Impacting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Patent Analysis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Raw Material Analysis</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550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Technology,
By Application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8983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Toy Market SIZE,  BY Technology, 2019-2023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49732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Toy Market: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Technology</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TOY MARKET SIZE,  BY Technology,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TOY MARKET SIZE,  BY Technology, 2019-2023 (USD Million)</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948153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Global Toy Market players for the year 2023. The market positioning of the leading player is done considering the following points:</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1000-5000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383.29</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2000</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TOY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4357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2000</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United States</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Private</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381.62</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1000-5000</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www.appleinc..com</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Inc. is a leading company in the Global Toy Market industry, providing innovative solutions and services to customers worldwide. The company has established itself as a key player in the market through its commitment to quality, innovation, and customer satisfaction. With a strong focus on research and development, the company continues to expand its product portfolio and market presence globally.</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Industry Solutions</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spTree>
    <p:extLst>
      <p:ext uri="{BB962C8B-B14F-4D97-AF65-F5344CB8AC3E}">
        <p14:creationId xmlns:p14="http://schemas.microsoft.com/office/powerpoint/2010/main" val="1775322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3934507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297180">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297180">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297180">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297180">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297180">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297180">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297180">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297180">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297180">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a:t>
                      </a:r>
                    </a:p>
                  </a:txBody>
                  <a:tcPr>
                    <a:noFill/>
                    <a:lnL>
                      <a:noFill/>
                    </a:lnL>
                    <a:lnR>
                      <a:noFill/>
                    </a:lnR>
                    <a:lnT>
                      <a:noFill/>
                    </a:lnT>
                    <a:lnB>
                      <a:noFill/>
                    </a:lnB>
                  </a:tcPr>
                </a:tc>
              </a:tr>
              <a:tr h="297180">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297180">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297180">
                <a:tc>
                  <a:txBody>
                    <a:bodyPr/>
                    <a:lstStyle/>
                    <a:p>
                      <a:pPr>
                        <a:defRPr sz="1100" b="0">
                          <a:solidFill>
                            <a:srgbClr val="000000"/>
                          </a:solidFill>
                          <a:latin typeface="Pooppins"/>
                        </a:defRPr>
                      </a:pPr>
                      <a:r>
                        <a:t>          3.4. Competition Overview</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297180">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r h="297180">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5.9. Case Study Analysis</a:t>
                      </a:r>
                    </a:p>
                  </a:txBody>
                  <a:tcPr>
                    <a:noFill/>
                    <a:lnL>
                      <a:noFill/>
                    </a:lnL>
                    <a:lnR>
                      <a:noFill/>
                    </a:lnR>
                    <a:lnT>
                      <a:noFill/>
                    </a:lnT>
                    <a:lnB>
                      <a:noFill/>
                    </a:lnB>
                  </a:tcPr>
                </a:tc>
              </a:tr>
              <a:tr h="297180">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5.10. Value Chain Analysis</a:t>
                      </a:r>
                    </a:p>
                  </a:txBody>
                  <a:tcPr>
                    <a:noFill/>
                    <a:lnL>
                      <a:noFill/>
                    </a:lnL>
                    <a:lnR>
                      <a:noFill/>
                    </a:lnR>
                    <a:lnT>
                      <a:noFill/>
                    </a:lnT>
                    <a:lnB>
                      <a:noFill/>
                    </a:lnB>
                  </a:tcPr>
                </a:tc>
              </a:tr>
              <a:tr h="297180">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1">
                          <a:solidFill>
                            <a:srgbClr val="7030A0"/>
                          </a:solidFill>
                          <a:latin typeface="Pooppins"/>
                        </a:defRPr>
                      </a:pPr>
                      <a:r>
                        <a:t>6. Global Toy Market Size by Technology (2025-2032)</a:t>
                      </a:r>
                    </a:p>
                  </a:txBody>
                  <a:tcPr>
                    <a:noFill/>
                    <a:lnL>
                      <a:noFill/>
                    </a:lnL>
                    <a:lnR>
                      <a:noFill/>
                    </a:lnR>
                    <a:lnT>
                      <a:noFill/>
                    </a:lnT>
                    <a:lnB>
                      <a:noFill/>
                    </a:lnB>
                  </a:tcPr>
                </a:tc>
              </a:tr>
              <a:tr h="297180">
                <a:tc>
                  <a:txBody>
                    <a:bodyPr/>
                    <a:lstStyle/>
                    <a:p>
                      <a:pPr>
                        <a:defRPr sz="1100" b="0">
                          <a:solidFill>
                            <a:srgbClr val="000000"/>
                          </a:solidFill>
                          <a:latin typeface="Pooppins"/>
                        </a:defRPr>
                      </a:pPr>
                      <a:r>
                        <a:t>          4.4. Supply Side Trends</a:t>
                      </a:r>
                    </a:p>
                  </a:txBody>
                  <a:tcPr>
                    <a:noFill/>
                    <a:lnL>
                      <a:noFill/>
                    </a:lnL>
                    <a:lnR>
                      <a:noFill/>
                    </a:lnR>
                    <a:lnT>
                      <a:noFill/>
                    </a:lnT>
                    <a:lnB>
                      <a:noFill/>
                    </a:lnB>
                  </a:tcPr>
                </a:tc>
                <a:tc>
                  <a:txBody>
                    <a:bodyPr/>
                    <a:lstStyle/>
                    <a:p>
                      <a:pPr>
                        <a:defRPr sz="1100" b="0">
                          <a:solidFill>
                            <a:srgbClr val="000000"/>
                          </a:solidFill>
                          <a:latin typeface="Pooppins"/>
                        </a:defRPr>
                      </a:pPr>
                      <a:r>
                        <a:t>          6.1. Machine Learning</a:t>
                      </a:r>
                    </a:p>
                  </a:txBody>
                  <a:tcPr>
                    <a:noFill/>
                    <a:lnL>
                      <a:noFill/>
                    </a:lnL>
                    <a:lnR>
                      <a:noFill/>
                    </a:lnR>
                    <a:lnT>
                      <a:noFill/>
                    </a:lnT>
                    <a:lnB>
                      <a:noFill/>
                    </a:lnB>
                  </a:tcPr>
                </a:tc>
              </a:tr>
              <a:tr h="297180">
                <a:tc>
                  <a:txBody>
                    <a:bodyPr/>
                    <a:lstStyle/>
                    <a:p>
                      <a:pPr>
                        <a:defRPr sz="1100" b="0">
                          <a:solidFill>
                            <a:srgbClr val="000000"/>
                          </a:solidFill>
                          <a:latin typeface="Pooppins"/>
                        </a:defRPr>
                      </a:pPr>
                      <a:r>
                        <a:t>          4.5. Demand Side Trends</a:t>
                      </a:r>
                    </a:p>
                  </a:txBody>
                  <a:tcPr>
                    <a:noFill/>
                    <a:lnL>
                      <a:noFill/>
                    </a:lnL>
                    <a:lnR>
                      <a:noFill/>
                    </a:lnR>
                    <a:lnT>
                      <a:noFill/>
                    </a:lnT>
                    <a:lnB>
                      <a:noFill/>
                    </a:lnB>
                  </a:tcPr>
                </a:tc>
                <a:tc>
                  <a:txBody>
                    <a:bodyPr/>
                    <a:lstStyle/>
                    <a:p>
                      <a:pPr>
                        <a:defRPr sz="1100" b="0">
                          <a:solidFill>
                            <a:srgbClr val="000000"/>
                          </a:solidFill>
                          <a:latin typeface="Pooppins"/>
                        </a:defRPr>
                      </a:pPr>
                      <a:r>
                        <a:t>          6.2. Natural Language Processing</a:t>
                      </a:r>
                    </a:p>
                  </a:txBody>
                  <a:tcPr>
                    <a:noFill/>
                    <a:lnL>
                      <a:noFill/>
                    </a:lnL>
                    <a:lnR>
                      <a:noFill/>
                    </a:lnR>
                    <a:lnT>
                      <a:noFill/>
                    </a:lnT>
                    <a:lnB>
                      <a:noFill/>
                    </a:lnB>
                  </a:tcPr>
                </a:tc>
              </a:tr>
              <a:tr h="297180">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c>
                  <a:txBody>
                    <a:bodyPr/>
                    <a:lstStyle/>
                    <a:p>
                      <a:pPr>
                        <a:defRPr sz="1100" b="0">
                          <a:solidFill>
                            <a:srgbClr val="000000"/>
                          </a:solidFill>
                          <a:latin typeface="Pooppins"/>
                        </a:defRPr>
                      </a:pPr>
                      <a:r>
                        <a:t>                    6.2.1. Speech Recognition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6.2.2. Text Analytics</a:t>
                      </a:r>
                    </a:p>
                  </a:txBody>
                  <a:tcPr>
                    <a:noFill/>
                    <a:lnL>
                      <a:noFill/>
                    </a:lnL>
                    <a:lnR>
                      <a:noFill/>
                    </a:lnR>
                    <a:lnT>
                      <a:noFill/>
                    </a:lnT>
                    <a:lnB>
                      <a:noFill/>
                    </a:lnB>
                  </a:tcPr>
                </a:tc>
                <a:tc>
                  <a:txBody>
                    <a:bodyPr/>
                    <a:lstStyle/>
                    <a:p>
                      <a:pPr>
                        <a:defRPr sz="1100" b="0">
                          <a:solidFill>
                            <a:srgbClr val="000000"/>
                          </a:solidFill>
                          <a:latin typeface="Pooppins"/>
                        </a:defRPr>
                      </a:pPr>
                      <a:r>
                        <a:t>                    8.3.4. South Korea</a:t>
                      </a:r>
                    </a:p>
                  </a:txBody>
                  <a:tcPr>
                    <a:noFill/>
                    <a:lnL>
                      <a:noFill/>
                    </a:lnL>
                    <a:lnR>
                      <a:noFill/>
                    </a:lnR>
                    <a:lnT>
                      <a:noFill/>
                    </a:lnT>
                    <a:lnB>
                      <a:noFill/>
                    </a:lnB>
                  </a:tcPr>
                </a:tc>
              </a:tr>
              <a:tr h="297180">
                <a:tc>
                  <a:txBody>
                    <a:bodyPr/>
                    <a:lstStyle/>
                    <a:p>
                      <a:pPr>
                        <a:defRPr sz="1100" b="1">
                          <a:solidFill>
                            <a:srgbClr val="7030A0"/>
                          </a:solidFill>
                          <a:latin typeface="Pooppins"/>
                        </a:defRPr>
                      </a:pPr>
                      <a:r>
                        <a:t>7. Global Toy Market Size by Application (2025-2032)</a:t>
                      </a:r>
                    </a:p>
                  </a:txBody>
                  <a:tcPr>
                    <a:noFill/>
                    <a:lnL>
                      <a:noFill/>
                    </a:lnL>
                    <a:lnR>
                      <a:noFill/>
                    </a:lnR>
                    <a:lnT>
                      <a:noFill/>
                    </a:lnT>
                    <a:lnB>
                      <a:noFill/>
                    </a:lnB>
                  </a:tcPr>
                </a:tc>
                <a:tc>
                  <a:txBody>
                    <a:bodyPr/>
                    <a:lstStyle/>
                    <a:p>
                      <a:pPr>
                        <a:defRPr sz="1100" b="0">
                          <a:solidFill>
                            <a:srgbClr val="000000"/>
                          </a:solidFill>
                          <a:latin typeface="Pooppins"/>
                        </a:defRPr>
                      </a:pPr>
                      <a:r>
                        <a:t>                    8.3.5. Rest of Asia Pacific</a:t>
                      </a:r>
                    </a:p>
                  </a:txBody>
                  <a:tcPr>
                    <a:noFill/>
                    <a:lnL>
                      <a:noFill/>
                    </a:lnL>
                    <a:lnR>
                      <a:noFill/>
                    </a:lnR>
                    <a:lnT>
                      <a:noFill/>
                    </a:lnT>
                    <a:lnB>
                      <a:noFill/>
                    </a:lnB>
                  </a:tcPr>
                </a:tc>
              </a:tr>
              <a:tr h="297180">
                <a:tc>
                  <a:txBody>
                    <a:bodyPr/>
                    <a:lstStyle/>
                    <a:p>
                      <a:pPr>
                        <a:defRPr sz="1100" b="0">
                          <a:solidFill>
                            <a:srgbClr val="000000"/>
                          </a:solidFill>
                          <a:latin typeface="Pooppins"/>
                        </a:defRPr>
                      </a:pPr>
                      <a:r>
                        <a:t>          7.1. Healthcare</a:t>
                      </a:r>
                    </a:p>
                  </a:txBody>
                  <a:tcPr>
                    <a:noFill/>
                    <a:lnL>
                      <a:noFill/>
                    </a:lnL>
                    <a:lnR>
                      <a:noFill/>
                    </a:lnR>
                    <a:lnT>
                      <a:noFill/>
                    </a:lnT>
                    <a:lnB>
                      <a:noFill/>
                    </a:lnB>
                  </a:tcPr>
                </a:tc>
                <a:tc>
                  <a:txBody>
                    <a:bodyPr/>
                    <a:lstStyle/>
                    <a:p>
                      <a:pPr>
                        <a:defRPr sz="1100" b="0">
                          <a:solidFill>
                            <a:srgbClr val="000000"/>
                          </a:solidFill>
                          <a:latin typeface="Pooppins"/>
                        </a:defRPr>
                      </a:pPr>
                      <a:r>
                        <a:t>          8.4. Latin America (By Technology,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7.2. Finance</a:t>
                      </a:r>
                    </a:p>
                  </a:txBody>
                  <a:tcPr>
                    <a:noFill/>
                    <a:lnL>
                      <a:noFill/>
                    </a:lnL>
                    <a:lnR>
                      <a:noFill/>
                    </a:lnR>
                    <a:lnT>
                      <a:noFill/>
                    </a:lnT>
                    <a:lnB>
                      <a:noFill/>
                    </a:lnB>
                  </a:tcPr>
                </a:tc>
                <a:tc>
                  <a:txBody>
                    <a:bodyPr/>
                    <a:lstStyle/>
                    <a:p>
                      <a:pPr>
                        <a:defRPr sz="1100" b="0">
                          <a:solidFill>
                            <a:srgbClr val="000000"/>
                          </a:solidFill>
                          <a:latin typeface="Pooppins"/>
                        </a:defRPr>
                      </a:pPr>
                      <a:r>
                        <a:t>                    8.4.1. Brazil</a:t>
                      </a:r>
                    </a:p>
                  </a:txBody>
                  <a:tcPr>
                    <a:noFill/>
                    <a:lnL>
                      <a:noFill/>
                    </a:lnL>
                    <a:lnR>
                      <a:noFill/>
                    </a:lnR>
                    <a:lnT>
                      <a:noFill/>
                    </a:lnT>
                    <a:lnB>
                      <a:noFill/>
                    </a:lnB>
                  </a:tcPr>
                </a:tc>
              </a:tr>
              <a:tr h="297180">
                <a:tc>
                  <a:txBody>
                    <a:bodyPr/>
                    <a:lstStyle/>
                    <a:p>
                      <a:pPr>
                        <a:defRPr sz="1100" b="0">
                          <a:solidFill>
                            <a:srgbClr val="000000"/>
                          </a:solidFill>
                          <a:latin typeface="Pooppins"/>
                        </a:defRPr>
                      </a:pPr>
                      <a:r>
                        <a:t>          7.3. Automotive</a:t>
                      </a:r>
                    </a:p>
                  </a:txBody>
                  <a:tcPr>
                    <a:noFill/>
                    <a:lnL>
                      <a:noFill/>
                    </a:lnL>
                    <a:lnR>
                      <a:noFill/>
                    </a:lnR>
                    <a:lnT>
                      <a:noFill/>
                    </a:lnT>
                    <a:lnB>
                      <a:noFill/>
                    </a:lnB>
                  </a:tcPr>
                </a:tc>
                <a:tc>
                  <a:txBody>
                    <a:bodyPr/>
                    <a:lstStyle/>
                    <a:p>
                      <a:pPr>
                        <a:defRPr sz="1100" b="0">
                          <a:solidFill>
                            <a:srgbClr val="000000"/>
                          </a:solidFill>
                          <a:latin typeface="Pooppins"/>
                        </a:defRPr>
                      </a:pPr>
                      <a:r>
                        <a:t>                    8.4.2. Mexico</a:t>
                      </a:r>
                    </a:p>
                  </a:txBody>
                  <a:tcPr>
                    <a:noFill/>
                    <a:lnL>
                      <a:noFill/>
                    </a:lnL>
                    <a:lnR>
                      <a:noFill/>
                    </a:lnR>
                    <a:lnT>
                      <a:noFill/>
                    </a:lnT>
                    <a:lnB>
                      <a:noFill/>
                    </a:lnB>
                  </a:tcPr>
                </a:tc>
              </a:tr>
              <a:tr h="297180">
                <a:tc>
                  <a:txBody>
                    <a:bodyPr/>
                    <a:lstStyle/>
                    <a:p>
                      <a:pPr>
                        <a:defRPr sz="1100" b="1">
                          <a:solidFill>
                            <a:srgbClr val="7030A0"/>
                          </a:solidFill>
                          <a:latin typeface="Pooppins"/>
                        </a:defRPr>
                      </a:pPr>
                      <a:r>
                        <a:t>8. Global Toy Market Size by Region (2025-2032)</a:t>
                      </a:r>
                    </a:p>
                  </a:txBody>
                  <a:tcPr>
                    <a:noFill/>
                    <a:lnL>
                      <a:noFill/>
                    </a:lnL>
                    <a:lnR>
                      <a:noFill/>
                    </a:lnR>
                    <a:lnT>
                      <a:noFill/>
                    </a:lnT>
                    <a:lnB>
                      <a:noFill/>
                    </a:lnB>
                  </a:tcPr>
                </a:tc>
                <a:tc>
                  <a:txBody>
                    <a:bodyPr/>
                    <a:lstStyle/>
                    <a:p>
                      <a:pPr>
                        <a:defRPr sz="1100" b="0">
                          <a:solidFill>
                            <a:srgbClr val="000000"/>
                          </a:solidFill>
                          <a:latin typeface="Pooppins"/>
                        </a:defRPr>
                      </a:pPr>
                      <a:r>
                        <a:t>                    8.4.3. Rest of Latin America</a:t>
                      </a:r>
                    </a:p>
                  </a:txBody>
                  <a:tcPr>
                    <a:noFill/>
                    <a:lnL>
                      <a:noFill/>
                    </a:lnL>
                    <a:lnR>
                      <a:noFill/>
                    </a:lnR>
                    <a:lnT>
                      <a:noFill/>
                    </a:lnT>
                    <a:lnB>
                      <a:noFill/>
                    </a:lnB>
                  </a:tcPr>
                </a:tc>
              </a:tr>
              <a:tr h="297180">
                <a:tc>
                  <a:txBody>
                    <a:bodyPr/>
                    <a:lstStyle/>
                    <a:p>
                      <a:pPr>
                        <a:defRPr sz="1100" b="0">
                          <a:solidFill>
                            <a:srgbClr val="000000"/>
                          </a:solidFill>
                          <a:latin typeface="Pooppins"/>
                        </a:defRPr>
                      </a:pPr>
                      <a:r>
                        <a:t>          8.1. North America (By Technology, By Application)</a:t>
                      </a:r>
                    </a:p>
                  </a:txBody>
                  <a:tcPr>
                    <a:noFill/>
                    <a:lnL>
                      <a:noFill/>
                    </a:lnL>
                    <a:lnR>
                      <a:noFill/>
                    </a:lnR>
                    <a:lnT>
                      <a:noFill/>
                    </a:lnT>
                    <a:lnB>
                      <a:noFill/>
                    </a:lnB>
                  </a:tcPr>
                </a:tc>
                <a:tc>
                  <a:txBody>
                    <a:bodyPr/>
                    <a:lstStyle/>
                    <a:p>
                      <a:pPr>
                        <a:defRPr sz="1100" b="0">
                          <a:solidFill>
                            <a:srgbClr val="000000"/>
                          </a:solidFill>
                          <a:latin typeface="Pooppins"/>
                        </a:defRPr>
                      </a:pPr>
                      <a:r>
                        <a:t>          8.5. Middle East &amp; Africa (By Technology,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8.1.1. US</a:t>
                      </a:r>
                    </a:p>
                  </a:txBody>
                  <a:tcPr>
                    <a:noFill/>
                    <a:lnL>
                      <a:noFill/>
                    </a:lnL>
                    <a:lnR>
                      <a:noFill/>
                    </a:lnR>
                    <a:lnT>
                      <a:noFill/>
                    </a:lnT>
                    <a:lnB>
                      <a:noFill/>
                    </a:lnB>
                  </a:tcPr>
                </a:tc>
                <a:tc>
                  <a:txBody>
                    <a:bodyPr/>
                    <a:lstStyle/>
                    <a:p>
                      <a:pPr>
                        <a:defRPr sz="1100" b="0">
                          <a:solidFill>
                            <a:srgbClr val="000000"/>
                          </a:solidFill>
                          <a:latin typeface="Pooppins"/>
                        </a:defRPr>
                      </a:pPr>
                      <a:r>
                        <a:t>                    8.5.1. GCC Countries</a:t>
                      </a:r>
                    </a:p>
                  </a:txBody>
                  <a:tcPr>
                    <a:noFill/>
                    <a:lnL>
                      <a:noFill/>
                    </a:lnL>
                    <a:lnR>
                      <a:noFill/>
                    </a:lnR>
                    <a:lnT>
                      <a:noFill/>
                    </a:lnT>
                    <a:lnB>
                      <a:noFill/>
                    </a:lnB>
                  </a:tcPr>
                </a:tc>
              </a:tr>
              <a:tr h="297180">
                <a:tc>
                  <a:txBody>
                    <a:bodyPr/>
                    <a:lstStyle/>
                    <a:p>
                      <a:pPr>
                        <a:defRPr sz="1100" b="0">
                          <a:solidFill>
                            <a:srgbClr val="000000"/>
                          </a:solidFill>
                          <a:latin typeface="Pooppins"/>
                        </a:defRPr>
                      </a:pPr>
                      <a:r>
                        <a:t>                    8.1.2. Canada</a:t>
                      </a:r>
                    </a:p>
                  </a:txBody>
                  <a:tcPr>
                    <a:noFill/>
                    <a:lnL>
                      <a:noFill/>
                    </a:lnL>
                    <a:lnR>
                      <a:noFill/>
                    </a:lnR>
                    <a:lnT>
                      <a:noFill/>
                    </a:lnT>
                    <a:lnB>
                      <a:noFill/>
                    </a:lnB>
                  </a:tcPr>
                </a:tc>
                <a:tc>
                  <a:txBody>
                    <a:bodyPr/>
                    <a:lstStyle/>
                    <a:p>
                      <a:pPr>
                        <a:defRPr sz="1100" b="0">
                          <a:solidFill>
                            <a:srgbClr val="000000"/>
                          </a:solidFill>
                          <a:latin typeface="Pooppins"/>
                        </a:defRPr>
                      </a:pPr>
                      <a:r>
                        <a:t>                    8.5.2. South Africa</a:t>
                      </a:r>
                    </a:p>
                  </a:txBody>
                  <a:tcPr>
                    <a:noFill/>
                    <a:lnL>
                      <a:noFill/>
                    </a:lnL>
                    <a:lnR>
                      <a:noFill/>
                    </a:lnR>
                    <a:lnT>
                      <a:noFill/>
                    </a:lnT>
                    <a:lnB>
                      <a:noFill/>
                    </a:lnB>
                  </a:tcPr>
                </a:tc>
              </a:tr>
              <a:tr h="297180">
                <a:tc>
                  <a:txBody>
                    <a:bodyPr/>
                    <a:lstStyle/>
                    <a:p>
                      <a:pPr>
                        <a:defRPr sz="1100" b="0">
                          <a:solidFill>
                            <a:srgbClr val="000000"/>
                          </a:solidFill>
                          <a:latin typeface="Pooppins"/>
                        </a:defRPr>
                      </a:pPr>
                      <a:r>
                        <a:t>          8.2. Europe (By Technology, By Application)</a:t>
                      </a:r>
                    </a:p>
                  </a:txBody>
                  <a:tcPr>
                    <a:noFill/>
                    <a:lnL>
                      <a:noFill/>
                    </a:lnL>
                    <a:lnR>
                      <a:noFill/>
                    </a:lnR>
                    <a:lnT>
                      <a:noFill/>
                    </a:lnT>
                    <a:lnB>
                      <a:noFill/>
                    </a:lnB>
                  </a:tcPr>
                </a:tc>
                <a:tc>
                  <a:txBody>
                    <a:bodyPr/>
                    <a:lstStyle/>
                    <a:p>
                      <a:pPr>
                        <a:defRPr sz="1100" b="0">
                          <a:solidFill>
                            <a:srgbClr val="000000"/>
                          </a:solidFill>
                          <a:latin typeface="Pooppins"/>
                        </a:defRPr>
                      </a:pPr>
                      <a:r>
                        <a:t>                    8.5.3. Rest of Middle East &amp; Africa</a:t>
                      </a:r>
                    </a:p>
                  </a:txBody>
                  <a:tcPr>
                    <a:noFill/>
                    <a:lnL>
                      <a:noFill/>
                    </a:lnL>
                    <a:lnR>
                      <a:noFill/>
                    </a:lnR>
                    <a:lnT>
                      <a:noFill/>
                    </a:lnT>
                    <a:lnB>
                      <a:noFill/>
                    </a:lnB>
                  </a:tcPr>
                </a:tc>
              </a:tr>
              <a:tr h="297180">
                <a:tc>
                  <a:txBody>
                    <a:bodyPr/>
                    <a:lstStyle/>
                    <a:p>
                      <a:pPr>
                        <a:defRPr sz="1100" b="0">
                          <a:solidFill>
                            <a:srgbClr val="000000"/>
                          </a:solidFill>
                          <a:latin typeface="Pooppins"/>
                        </a:defRPr>
                      </a:pPr>
                      <a:r>
                        <a:t>                    8.2.1. UK</a:t>
                      </a:r>
                    </a:p>
                  </a:txBody>
                  <a:tcPr>
                    <a:noFill/>
                    <a:lnL>
                      <a:noFill/>
                    </a:lnL>
                    <a:lnR>
                      <a:noFill/>
                    </a:lnR>
                    <a:lnT>
                      <a:noFill/>
                    </a:lnT>
                    <a:lnB>
                      <a:noFill/>
                    </a:lnB>
                  </a:tcPr>
                </a:tc>
                <a:tc>
                  <a:txBody>
                    <a:bodyPr/>
                    <a:lstStyle/>
                    <a:p>
                      <a:pPr>
                        <a:defRPr sz="1100" b="1">
                          <a:solidFill>
                            <a:srgbClr val="7030A0"/>
                          </a:solidFill>
                          <a:latin typeface="Pooppins"/>
                        </a:defRPr>
                      </a:pPr>
                      <a:r>
                        <a:t>9. Competitive Dashboard</a:t>
                      </a:r>
                    </a:p>
                  </a:txBody>
                  <a:tcPr>
                    <a:noFill/>
                    <a:lnL>
                      <a:noFill/>
                    </a:lnL>
                    <a:lnR>
                      <a:noFill/>
                    </a:lnR>
                    <a:lnT>
                      <a:noFill/>
                    </a:lnT>
                    <a:lnB>
                      <a:noFill/>
                    </a:lnB>
                  </a:tcPr>
                </a:tc>
              </a:tr>
              <a:tr h="297180">
                <a:tc>
                  <a:txBody>
                    <a:bodyPr/>
                    <a:lstStyle/>
                    <a:p>
                      <a:pPr>
                        <a:defRPr sz="1100" b="0">
                          <a:solidFill>
                            <a:srgbClr val="000000"/>
                          </a:solidFill>
                          <a:latin typeface="Pooppins"/>
                        </a:defRPr>
                      </a:pPr>
                      <a:r>
                        <a:t>                    8.2.2. Germany</a:t>
                      </a:r>
                    </a:p>
                  </a:txBody>
                  <a:tcPr>
                    <a:noFill/>
                    <a:lnL>
                      <a:noFill/>
                    </a:lnL>
                    <a:lnR>
                      <a:noFill/>
                    </a:lnR>
                    <a:lnT>
                      <a:noFill/>
                    </a:lnT>
                    <a:lnB>
                      <a:noFill/>
                    </a:lnB>
                  </a:tcPr>
                </a:tc>
                <a:tc>
                  <a:txBody>
                    <a:bodyPr/>
                    <a:lstStyle/>
                    <a:p>
                      <a:pPr>
                        <a:defRPr sz="1100" b="0">
                          <a:solidFill>
                            <a:srgbClr val="000000"/>
                          </a:solidFill>
                          <a:latin typeface="Pooppins"/>
                        </a:defRPr>
                      </a:pPr>
                      <a:r>
                        <a:t>          9.1. Top 5 Player Comparison</a:t>
                      </a:r>
                    </a:p>
                  </a:txBody>
                  <a:tcPr>
                    <a:noFill/>
                    <a:lnL>
                      <a:noFill/>
                    </a:lnL>
                    <a:lnR>
                      <a:noFill/>
                    </a:lnR>
                    <a:lnT>
                      <a:noFill/>
                    </a:lnT>
                    <a:lnB>
                      <a:noFill/>
                    </a:lnB>
                  </a:tcPr>
                </a:tc>
              </a:tr>
              <a:tr h="297180">
                <a:tc>
                  <a:txBody>
                    <a:bodyPr/>
                    <a:lstStyle/>
                    <a:p>
                      <a:pPr>
                        <a:defRPr sz="1100" b="0">
                          <a:solidFill>
                            <a:srgbClr val="000000"/>
                          </a:solidFill>
                          <a:latin typeface="Pooppins"/>
                        </a:defRPr>
                      </a:pPr>
                      <a:r>
                        <a:t>                    8.2.3. Spain</a:t>
                      </a:r>
                    </a:p>
                  </a:txBody>
                  <a:tcPr>
                    <a:noFill/>
                    <a:lnL>
                      <a:noFill/>
                    </a:lnL>
                    <a:lnR>
                      <a:noFill/>
                    </a:lnR>
                    <a:lnT>
                      <a:noFill/>
                    </a:lnT>
                    <a:lnB>
                      <a:noFill/>
                    </a:lnB>
                  </a:tcPr>
                </a:tc>
                <a:tc>
                  <a:txBody>
                    <a:bodyPr/>
                    <a:lstStyle/>
                    <a:p>
                      <a:pPr>
                        <a:defRPr sz="1100" b="0">
                          <a:solidFill>
                            <a:srgbClr val="000000"/>
                          </a:solidFill>
                          <a:latin typeface="Pooppins"/>
                        </a:defRPr>
                      </a:pPr>
                      <a:r>
                        <a:t>          9.2. Market Positioning of Key Players, 2024</a:t>
                      </a:r>
                    </a:p>
                  </a:txBody>
                  <a:tcPr>
                    <a:noFill/>
                    <a:lnL>
                      <a:noFill/>
                    </a:lnL>
                    <a:lnR>
                      <a:noFill/>
                    </a:lnR>
                    <a:lnT>
                      <a:noFill/>
                    </a:lnT>
                    <a:lnB>
                      <a:noFill/>
                    </a:lnB>
                  </a:tcPr>
                </a:tc>
              </a:tr>
              <a:tr h="297180">
                <a:tc>
                  <a:txBody>
                    <a:bodyPr/>
                    <a:lstStyle/>
                    <a:p>
                      <a:pPr>
                        <a:defRPr sz="1100" b="0">
                          <a:solidFill>
                            <a:srgbClr val="000000"/>
                          </a:solidFill>
                          <a:latin typeface="Pooppins"/>
                        </a:defRPr>
                      </a:pPr>
                      <a:r>
                        <a:t>                    8.2.4. France</a:t>
                      </a:r>
                    </a:p>
                  </a:txBody>
                  <a:tcPr>
                    <a:noFill/>
                    <a:lnL>
                      <a:noFill/>
                    </a:lnL>
                    <a:lnR>
                      <a:noFill/>
                    </a:lnR>
                    <a:lnT>
                      <a:noFill/>
                    </a:lnT>
                    <a:lnB>
                      <a:noFill/>
                    </a:lnB>
                  </a:tcPr>
                </a:tc>
                <a:tc>
                  <a:txBody>
                    <a:bodyPr/>
                    <a:lstStyle/>
                    <a:p>
                      <a:pPr>
                        <a:defRPr sz="1100" b="0">
                          <a:solidFill>
                            <a:srgbClr val="000000"/>
                          </a:solidFill>
                          <a:latin typeface="Pooppins"/>
                        </a:defRPr>
                      </a:pPr>
                      <a:r>
                        <a:t>          9.3. Strategies Adopted by Key Market Players</a:t>
                      </a:r>
                    </a:p>
                  </a:txBody>
                  <a:tcPr>
                    <a:noFill/>
                    <a:lnL>
                      <a:noFill/>
                    </a:lnL>
                    <a:lnR>
                      <a:noFill/>
                    </a:lnR>
                    <a:lnT>
                      <a:noFill/>
                    </a:lnT>
                    <a:lnB>
                      <a:noFill/>
                    </a:lnB>
                  </a:tcPr>
                </a:tc>
              </a:tr>
              <a:tr h="297180">
                <a:tc>
                  <a:txBody>
                    <a:bodyPr/>
                    <a:lstStyle/>
                    <a:p>
                      <a:pPr>
                        <a:defRPr sz="1100" b="0">
                          <a:solidFill>
                            <a:srgbClr val="000000"/>
                          </a:solidFill>
                          <a:latin typeface="Pooppins"/>
                        </a:defRPr>
                      </a:pPr>
                      <a:r>
                        <a:t>                    8.2.5. Italy</a:t>
                      </a:r>
                    </a:p>
                  </a:txBody>
                  <a:tcPr>
                    <a:noFill/>
                    <a:lnL>
                      <a:noFill/>
                    </a:lnL>
                    <a:lnR>
                      <a:noFill/>
                    </a:lnR>
                    <a:lnT>
                      <a:noFill/>
                    </a:lnT>
                    <a:lnB>
                      <a:noFill/>
                    </a:lnB>
                  </a:tcPr>
                </a:tc>
                <a:tc>
                  <a:txBody>
                    <a:bodyPr/>
                    <a:lstStyle/>
                    <a:p>
                      <a:pPr>
                        <a:defRPr sz="1100" b="0">
                          <a:solidFill>
                            <a:srgbClr val="000000"/>
                          </a:solidFill>
                          <a:latin typeface="Pooppins"/>
                        </a:defRPr>
                      </a:pPr>
                      <a:r>
                        <a:t>          9.4. Recent Developments in the Market</a:t>
                      </a:r>
                    </a:p>
                  </a:txBody>
                  <a:tcPr>
                    <a:noFill/>
                    <a:lnL>
                      <a:noFill/>
                    </a:lnL>
                    <a:lnR>
                      <a:noFill/>
                    </a:lnR>
                    <a:lnT>
                      <a:noFill/>
                    </a:lnT>
                    <a:lnB>
                      <a:noFill/>
                    </a:lnB>
                  </a:tcPr>
                </a:tc>
              </a:tr>
              <a:tr h="297180">
                <a:tc>
                  <a:txBody>
                    <a:bodyPr/>
                    <a:lstStyle/>
                    <a:p>
                      <a:pPr>
                        <a:defRPr sz="1100" b="0">
                          <a:solidFill>
                            <a:srgbClr val="000000"/>
                          </a:solidFill>
                          <a:latin typeface="Pooppins"/>
                        </a:defRPr>
                      </a:pPr>
                      <a:r>
                        <a:t>                    8.2.6. Rest of Europe</a:t>
                      </a:r>
                    </a:p>
                  </a:txBody>
                  <a:tcPr>
                    <a:noFill/>
                    <a:lnL>
                      <a:noFill/>
                    </a:lnL>
                    <a:lnR>
                      <a:noFill/>
                    </a:lnR>
                    <a:lnT>
                      <a:noFill/>
                    </a:lnT>
                    <a:lnB>
                      <a:noFill/>
                    </a:lnB>
                  </a:tcPr>
                </a:tc>
                <a:tc>
                  <a:txBody>
                    <a:bodyPr/>
                    <a:lstStyle/>
                    <a:p>
                      <a:pPr>
                        <a:defRPr sz="1100" b="0">
                          <a:solidFill>
                            <a:srgbClr val="000000"/>
                          </a:solidFill>
                          <a:latin typeface="Pooppins"/>
                        </a:defRPr>
                      </a:pPr>
                      <a:r>
                        <a:t>          9.5. Company Market Share Analysis, 2024</a:t>
                      </a:r>
                    </a:p>
                  </a:txBody>
                  <a:tcPr>
                    <a:noFill/>
                    <a:lnL>
                      <a:noFill/>
                    </a:lnL>
                    <a:lnR>
                      <a:noFill/>
                    </a:lnR>
                    <a:lnT>
                      <a:noFill/>
                    </a:lnT>
                    <a:lnB>
                      <a:noFill/>
                    </a:lnB>
                  </a:tcPr>
                </a:tc>
              </a:tr>
              <a:tr h="297180">
                <a:tc>
                  <a:txBody>
                    <a:bodyPr/>
                    <a:lstStyle/>
                    <a:p>
                      <a:pPr>
                        <a:defRPr sz="1100" b="0">
                          <a:solidFill>
                            <a:srgbClr val="000000"/>
                          </a:solidFill>
                          <a:latin typeface="Pooppins"/>
                        </a:defRPr>
                      </a:pPr>
                      <a:r>
                        <a:t>          8.3. Asia-Pacific (By Technology, By Application)</a:t>
                      </a:r>
                    </a:p>
                  </a:txBody>
                  <a:tcPr>
                    <a:noFill/>
                    <a:lnL>
                      <a:noFill/>
                    </a:lnL>
                    <a:lnR>
                      <a:noFill/>
                    </a:lnR>
                    <a:lnT>
                      <a:noFill/>
                    </a:lnT>
                    <a:lnB>
                      <a:noFill/>
                    </a:lnB>
                  </a:tcPr>
                </a:tc>
                <a:tc>
                  <a:txBody>
                    <a:bodyPr/>
                    <a:lstStyle/>
                    <a:p>
                      <a:pPr>
                        <a:defRPr sz="1100" b="1">
                          <a:solidFill>
                            <a:srgbClr val="7030A0"/>
                          </a:solidFill>
                          <a:latin typeface="Pooppins"/>
                        </a:defRPr>
                      </a:pPr>
                      <a:r>
                        <a:t>10. Key Company Profiles</a:t>
                      </a:r>
                    </a:p>
                  </a:txBody>
                  <a:tcPr>
                    <a:noFill/>
                    <a:lnL>
                      <a:noFill/>
                    </a:lnL>
                    <a:lnR>
                      <a:noFill/>
                    </a:lnR>
                    <a:lnT>
                      <a:noFill/>
                    </a:lnT>
                    <a:lnB>
                      <a:noFill/>
                    </a:lnB>
                  </a:tcPr>
                </a:tc>
              </a:tr>
              <a:tr h="297180">
                <a:tc>
                  <a:txBody>
                    <a:bodyPr/>
                    <a:lstStyle/>
                    <a:p>
                      <a:pPr>
                        <a:defRPr sz="1100" b="0">
                          <a:solidFill>
                            <a:srgbClr val="000000"/>
                          </a:solidFill>
                          <a:latin typeface="Pooppins"/>
                        </a:defRPr>
                      </a:pPr>
                      <a:r>
                        <a:t>                    8.3.1. China</a:t>
                      </a:r>
                    </a:p>
                  </a:txBody>
                  <a:tcPr>
                    <a:noFill/>
                    <a:lnL>
                      <a:noFill/>
                    </a:lnL>
                    <a:lnR>
                      <a:noFill/>
                    </a:lnR>
                    <a:lnT>
                      <a:noFill/>
                    </a:lnT>
                    <a:lnB>
                      <a:noFill/>
                    </a:lnB>
                  </a:tcPr>
                </a:tc>
                <a:tc>
                  <a:txBody>
                    <a:bodyPr/>
                    <a:lstStyle/>
                    <a:p>
                      <a:pPr>
                        <a:defRPr sz="1100" b="0">
                          <a:solidFill>
                            <a:srgbClr val="000000"/>
                          </a:solidFill>
                          <a:latin typeface="Pooppins"/>
                        </a:defRPr>
                      </a:pPr>
                      <a:r>
                        <a:t>          10.1. Apple Inc.</a:t>
                      </a:r>
                    </a:p>
                  </a:txBody>
                  <a:tcPr>
                    <a:noFill/>
                    <a:lnL>
                      <a:noFill/>
                    </a:lnL>
                    <a:lnR>
                      <a:noFill/>
                    </a:lnR>
                    <a:lnT>
                      <a:noFill/>
                    </a:lnT>
                    <a:lnB>
                      <a:noFill/>
                    </a:lnB>
                  </a:tcPr>
                </a:tc>
              </a:tr>
              <a:tr h="297180">
                <a:tc>
                  <a:txBody>
                    <a:bodyPr/>
                    <a:lstStyle/>
                    <a:p>
                      <a:pPr>
                        <a:defRPr sz="1100" b="0">
                          <a:solidFill>
                            <a:srgbClr val="000000"/>
                          </a:solidFill>
                          <a:latin typeface="Pooppins"/>
                        </a:defRPr>
                      </a:pPr>
                      <a:r>
                        <a:t>                    8.3.2. India</a:t>
                      </a:r>
                    </a:p>
                  </a:txBody>
                  <a:tcPr>
                    <a:noFill/>
                    <a:lnL>
                      <a:noFill/>
                    </a:lnL>
                    <a:lnR>
                      <a:noFill/>
                    </a:lnR>
                    <a:lnT>
                      <a:noFill/>
                    </a:lnT>
                    <a:lnB>
                      <a:noFill/>
                    </a:lnB>
                  </a:tcPr>
                </a:tc>
                <a:tc>
                  <a:txBody>
                    <a:bodyPr/>
                    <a:lstStyle/>
                    <a:p>
                      <a:pPr>
                        <a:defRPr sz="1100" b="0">
                          <a:solidFill>
                            <a:srgbClr val="000000"/>
                          </a:solidFill>
                          <a:latin typeface="Pooppins"/>
                        </a:defRPr>
                      </a:pPr>
                      <a:r>
                        <a:t>                    10.1.1. Company Overview</a:t>
                      </a:r>
                    </a:p>
                  </a:txBody>
                  <a:tcPr>
                    <a:noFill/>
                    <a:lnL>
                      <a:noFill/>
                    </a:lnL>
                    <a:lnR>
                      <a:noFill/>
                    </a:lnR>
                    <a:lnT>
                      <a:noFill/>
                    </a:lnT>
                    <a:lnB>
                      <a:noFill/>
                    </a:lnB>
                  </a:tcPr>
                </a:tc>
              </a:tr>
              <a:tr h="297180">
                <a:tc>
                  <a:txBody>
                    <a:bodyPr/>
                    <a:lstStyle/>
                    <a:p>
                      <a:pPr>
                        <a:defRPr sz="1100" b="0">
                          <a:solidFill>
                            <a:srgbClr val="000000"/>
                          </a:solidFill>
                          <a:latin typeface="Pooppins"/>
                        </a:defRPr>
                      </a:pPr>
                      <a:r>
                        <a:t>                    8.3.3. Japan</a:t>
                      </a:r>
                    </a:p>
                  </a:txBody>
                  <a:tcPr>
                    <a:noFill/>
                    <a:lnL>
                      <a:noFill/>
                    </a:lnL>
                    <a:lnR>
                      <a:noFill/>
                    </a:lnR>
                    <a:lnT>
                      <a:noFill/>
                    </a:lnT>
                    <a:lnB>
                      <a:noFill/>
                    </a:lnB>
                  </a:tcPr>
                </a:tc>
                <a:tc>
                  <a:txBody>
                    <a:bodyPr/>
                    <a:lstStyle/>
                    <a:p>
                      <a:pPr>
                        <a:defRPr sz="1100" b="0">
                          <a:solidFill>
                            <a:srgbClr val="000000"/>
                          </a:solidFill>
                          <a:latin typeface="Pooppins"/>
                        </a:defRPr>
                      </a:pPr>
                      <a:r>
                        <a:t>                    10.1.2. Product Portfolio Overview</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10.1.3. Financial Overview</a:t>
                      </a:r>
                    </a:p>
                  </a:txBody>
                  <a:tcPr>
                    <a:noFill/>
                    <a:lnL>
                      <a:noFill/>
                    </a:lnL>
                    <a:lnR>
                      <a:noFill/>
                    </a:lnR>
                    <a:lnT>
                      <a:noFill/>
                    </a:lnT>
                    <a:lnB>
                      <a:noFill/>
                    </a:lnB>
                  </a:tcPr>
                </a:tc>
                <a:tc>
                  <a:txBody>
                    <a:bodyPr/>
                    <a:lstStyle/>
                    <a:p>
                      <a:pPr>
                        <a:defRPr sz="1100" b="0">
                          <a:solidFill>
                            <a:srgbClr val="000000"/>
                          </a:solidFill>
                          <a:latin typeface="Pooppins"/>
                        </a:defRPr>
                      </a:pPr>
                      <a:r>
                        <a:t>          10.19. Tesla Inc.</a:t>
                      </a:r>
                    </a:p>
                  </a:txBody>
                  <a:tcPr>
                    <a:noFill/>
                    <a:lnL>
                      <a:noFill/>
                    </a:lnL>
                    <a:lnR>
                      <a:noFill/>
                    </a:lnR>
                    <a:lnT>
                      <a:noFill/>
                    </a:lnT>
                    <a:lnB>
                      <a:noFill/>
                    </a:lnB>
                  </a:tcPr>
                </a:tc>
              </a:tr>
              <a:tr h="297180">
                <a:tc>
                  <a:txBody>
                    <a:bodyPr/>
                    <a:lstStyle/>
                    <a:p>
                      <a:pPr>
                        <a:defRPr sz="1100" b="0">
                          <a:solidFill>
                            <a:srgbClr val="000000"/>
                          </a:solidFill>
                          <a:latin typeface="Pooppins"/>
                        </a:defRPr>
                      </a:pPr>
                      <a:r>
                        <a:t>                    10.1.4. Key Developments</a:t>
                      </a:r>
                    </a:p>
                  </a:txBody>
                  <a:tcPr>
                    <a:noFill/>
                    <a:lnL>
                      <a:noFill/>
                    </a:lnL>
                    <a:lnR>
                      <a:noFill/>
                    </a:lnR>
                    <a:lnT>
                      <a:noFill/>
                    </a:lnT>
                    <a:lnB>
                      <a:noFill/>
                    </a:lnB>
                  </a:tcPr>
                </a:tc>
                <a:tc>
                  <a:txBody>
                    <a:bodyPr/>
                    <a:lstStyle/>
                    <a:p>
                      <a:pPr>
                        <a:defRPr sz="1100" b="1">
                          <a:solidFill>
                            <a:srgbClr val="7030A0"/>
                          </a:solidFill>
                          <a:latin typeface="Pooppins"/>
                        </a:defRPr>
                      </a:pPr>
                      <a:r>
                        <a:t>11. Conclusion &amp; Recommendation</a:t>
                      </a:r>
                    </a:p>
                  </a:txBody>
                  <a:tcPr>
                    <a:noFill/>
                    <a:lnL>
                      <a:noFill/>
                    </a:lnL>
                    <a:lnR>
                      <a:noFill/>
                    </a:lnR>
                    <a:lnT>
                      <a:noFill/>
                    </a:lnT>
                    <a:lnB>
                      <a:noFill/>
                    </a:lnB>
                  </a:tcPr>
                </a:tc>
              </a:tr>
              <a:tr h="297180">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10.3.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10.4. Amazon.com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10.5. Tesla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10.6. Apple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10.7.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10.8.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10.9. Amazon.com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10.10. Tesla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10.11. Apple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10.13.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10.14. Amazon.com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10.15. Tesla Inc.Apple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10.16.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10.17.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10.18. Amazon.com Inc.</a:t>
                      </a:r>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3642888"/>
            <a:ext cx="7321550" cy="359946"/>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002834"/>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13463</TotalTime>
  <Words>2451</Words>
  <Application>Microsoft Office PowerPoint</Application>
  <PresentationFormat>Widescreen</PresentationFormat>
  <Paragraphs>499</Paragraphs>
  <Slides>40</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40</vt:i4>
      </vt:variant>
    </vt:vector>
  </HeadingPairs>
  <TitlesOfParts>
    <vt:vector size="54"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79</cp:revision>
  <dcterms:created xsi:type="dcterms:W3CDTF">2024-08-12T13:13:25Z</dcterms:created>
  <dcterms:modified xsi:type="dcterms:W3CDTF">2025-07-31T12:58:55Z</dcterms:modified>
</cp:coreProperties>
</file>